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2"/>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354" r:id="rId20"/>
    <p:sldId id="297" r:id="rId21"/>
    <p:sldId id="351" r:id="rId22"/>
    <p:sldId id="298" r:id="rId23"/>
    <p:sldId id="353" r:id="rId24"/>
    <p:sldId id="352" r:id="rId25"/>
    <p:sldId id="299" r:id="rId26"/>
    <p:sldId id="300" r:id="rId27"/>
    <p:sldId id="301" r:id="rId28"/>
    <p:sldId id="302" r:id="rId29"/>
    <p:sldId id="303" r:id="rId30"/>
    <p:sldId id="304" r:id="rId31"/>
    <p:sldId id="305"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7" r:id="rId46"/>
    <p:sldId id="350"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6"/>
            <p14:sldId id="257"/>
            <p14:sldId id="279"/>
            <p14:sldId id="280"/>
            <p14:sldId id="281"/>
            <p14:sldId id="284"/>
            <p14:sldId id="285"/>
            <p14:sldId id="286"/>
            <p14:sldId id="287"/>
            <p14:sldId id="288"/>
            <p14:sldId id="289"/>
            <p14:sldId id="290"/>
            <p14:sldId id="291"/>
            <p14:sldId id="292"/>
            <p14:sldId id="293"/>
            <p14:sldId id="294"/>
            <p14:sldId id="295"/>
            <p14:sldId id="296"/>
            <p14:sldId id="354"/>
            <p14:sldId id="297"/>
            <p14:sldId id="351"/>
            <p14:sldId id="298"/>
            <p14:sldId id="353"/>
            <p14:sldId id="352"/>
            <p14:sldId id="299"/>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8"/>
    <p:restoredTop sz="91156"/>
  </p:normalViewPr>
  <p:slideViewPr>
    <p:cSldViewPr snapToGrid="0">
      <p:cViewPr varScale="1">
        <p:scale>
          <a:sx n="155" d="100"/>
          <a:sy n="155" d="100"/>
        </p:scale>
        <p:origin x="696"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Ciphertext only</a:t>
            </a:r>
            <a:r>
              <a:rPr lang="en-US" sz="1600" b="0" i="0" baseline="0" dirty="0">
                <a:solidFill>
                  <a:srgbClr val="202122"/>
                </a:solidFill>
                <a:effectLst/>
                <a:latin typeface="Arial" panose="020B0604020202020204" pitchFamily="34" charset="0"/>
              </a:rPr>
              <a:t>: the attacker can obtain ciphertexts only</a:t>
            </a:r>
            <a:endParaRPr lang="en-US" sz="1600"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1" i="0" baseline="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Chosen-plaintext</a:t>
            </a:r>
            <a:r>
              <a:rPr lang="en-US" sz="1600" b="0" i="0" baseline="0" dirty="0">
                <a:solidFill>
                  <a:srgbClr val="202122"/>
                </a:solidFill>
                <a:effectLst/>
                <a:latin typeface="Arial" panose="020B0604020202020204" pitchFamily="34" charset="0"/>
              </a:rPr>
              <a:t>: the attacker can obtain the ciphertexts of arbitrary plaintexts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1" dirty="0">
                <a:solidFill>
                  <a:srgbClr val="232629"/>
                </a:solidFill>
                <a:effectLst/>
                <a:latin typeface="-apple-system"/>
              </a:rPr>
              <a:t>(</a:t>
            </a:r>
            <a:r>
              <a:rPr lang="en-US" sz="1600" b="1" i="0" dirty="0">
                <a:solidFill>
                  <a:srgbClr val="232629"/>
                </a:solidFill>
                <a:effectLst/>
                <a:latin typeface="-apple-system"/>
              </a:rPr>
              <a:t>known plaintext: </a:t>
            </a:r>
            <a:r>
              <a:rPr lang="en-US" sz="2800" b="0" i="0" dirty="0">
                <a:solidFill>
                  <a:srgbClr val="232629"/>
                </a:solidFill>
                <a:effectLst/>
                <a:latin typeface="-apple-system"/>
              </a:rPr>
              <a:t>the attacker knows at least one sample of both the plaintext and the ciphertext.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800" b="1" i="0" dirty="0">
                <a:solidFill>
                  <a:srgbClr val="232629"/>
                </a:solidFill>
                <a:effectLst/>
                <a:latin typeface="-apple-system"/>
              </a:rPr>
              <a:t>(Chosen plaintext attack:</a:t>
            </a:r>
            <a:r>
              <a:rPr lang="en-US" sz="2800" b="0" i="0" dirty="0">
                <a:solidFill>
                  <a:srgbClr val="232629"/>
                </a:solidFill>
                <a:effectLst/>
                <a:latin typeface="-apple-system"/>
              </a:rPr>
              <a:t> The attacker can specify his own plaintext and encrypt or sign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i="0" baseline="0" dirty="0">
                <a:solidFill>
                  <a:srgbClr val="202122"/>
                </a:solidFill>
                <a:effectLst/>
                <a:latin typeface="Arial" panose="020B0604020202020204" pitchFamily="34" charset="0"/>
              </a:rPr>
              <a:t>Chosen-ciphertext</a:t>
            </a:r>
            <a:r>
              <a:rPr lang="en-US" sz="1600" b="0" i="0" baseline="0" dirty="0">
                <a:solidFill>
                  <a:srgbClr val="202122"/>
                </a:solidFill>
                <a:effectLst/>
                <a:latin typeface="Arial" panose="020B0604020202020204" pitchFamily="34" charset="0"/>
              </a:rPr>
              <a:t>: the </a:t>
            </a:r>
            <a:r>
              <a:rPr lang="en-US" sz="2800" b="0" i="0" dirty="0">
                <a:solidFill>
                  <a:srgbClr val="202122"/>
                </a:solidFill>
                <a:effectLst/>
                <a:latin typeface="Arial" panose="020B0604020202020204" pitchFamily="34" charset="0"/>
              </a:rPr>
              <a:t>attacker can obtain the plaintexts of arbitrary ciphertexts</a:t>
            </a:r>
            <a:endParaRPr lang="en-US" sz="2800" b="0" i="0" u="none" strike="noStrike" cap="none" dirty="0">
              <a:solidFill>
                <a:srgbClr val="202122"/>
              </a:solidFill>
              <a:effectLst/>
              <a:latin typeface="Arial" panose="020B0604020202020204" pitchFamily="34" charset="0"/>
              <a:cs typeface="Arial"/>
              <a:sym typeface="Arial"/>
            </a:endParaRPr>
          </a:p>
          <a:p>
            <a:pPr marL="0" lvl="0" indent="0" algn="l" rtl="0">
              <a:spcBef>
                <a:spcPts val="0"/>
              </a:spcBef>
              <a:spcAft>
                <a:spcPts val="0"/>
              </a:spcAft>
              <a:buNone/>
            </a:pPr>
            <a:r>
              <a:rPr lang="en-US" sz="1600" b="1" i="0" baseline="0" dirty="0">
                <a:solidFill>
                  <a:srgbClr val="202122"/>
                </a:solidFill>
                <a:effectLst/>
                <a:latin typeface="Arial" panose="020B0604020202020204" pitchFamily="34" charset="0"/>
              </a:rPr>
              <a:t>Chosen plaintext-ciphertext</a:t>
            </a:r>
            <a:r>
              <a:rPr lang="en-US" sz="1600" b="0" i="0" baseline="0" dirty="0">
                <a:solidFill>
                  <a:srgbClr val="202122"/>
                </a:solidFill>
                <a:effectLst/>
                <a:latin typeface="Arial" panose="020B0604020202020204" pitchFamily="34" charset="0"/>
              </a:rPr>
              <a:t>: </a:t>
            </a:r>
            <a:r>
              <a:rPr lang="en-US" sz="2800" b="0" i="0" dirty="0">
                <a:solidFill>
                  <a:srgbClr val="040C28"/>
                </a:solidFill>
                <a:effectLst/>
                <a:latin typeface="Google Sans"/>
              </a:rPr>
              <a:t>the attacker has the ability to choose plaintexts and to view their corresponding ciphertexts</a:t>
            </a:r>
            <a:endParaRPr sz="1600"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ITIS 6200/8200 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146430"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t>Chosen-plaintext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t>Chosen-ciphertext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dirty="0"/>
                        <a:t>Chosen plaintext-ciphertext</a:t>
                      </a:r>
                      <a:endParaRPr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Yes</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this class, we’ll use the chosen plaintext attack model</a:t>
            </a:r>
            <a:endParaRPr dirty="0"/>
          </a:p>
          <a:p>
            <a:pPr marL="457200" lvl="0" indent="-342900" algn="l" rtl="0">
              <a:spcBef>
                <a:spcPts val="0"/>
              </a:spcBef>
              <a:spcAft>
                <a:spcPts val="0"/>
              </a:spcAft>
              <a:buSzPts val="1800"/>
              <a:buChar char="●"/>
            </a:pPr>
            <a:r>
              <a:rPr lang="en" dirty="0"/>
              <a:t>In practice, cryptographers use the chosen plaintext-ciphertext model</a:t>
            </a:r>
            <a:endParaRPr dirty="0"/>
          </a:p>
          <a:p>
            <a:pPr marL="914400" lvl="1" indent="-317500" algn="l" rtl="0">
              <a:spcBef>
                <a:spcPts val="0"/>
              </a:spcBef>
              <a:spcAft>
                <a:spcPts val="0"/>
              </a:spcAft>
              <a:buSzPts val="1400"/>
              <a:buChar char="○"/>
            </a:pPr>
            <a:r>
              <a:rPr lang="en" dirty="0"/>
              <a:t>It’s the most powerful</a:t>
            </a:r>
            <a:endParaRPr dirty="0"/>
          </a:p>
          <a:p>
            <a:pPr marL="914400" lvl="1" indent="-317500" algn="l" rtl="0">
              <a:spcBef>
                <a:spcPts val="0"/>
              </a:spcBef>
              <a:spcAft>
                <a:spcPts val="0"/>
              </a:spcAft>
              <a:buSzPts val="1400"/>
              <a:buChar char="○"/>
            </a:pPr>
            <a:r>
              <a:rPr lang="en" dirty="0"/>
              <a:t>It can actually be defended against</a:t>
            </a:r>
            <a:endParaRPr dirty="0"/>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6FF-C0A7-5AC8-AEF9-142502CA2D54}"/>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82E96FD1-7809-2D1C-0E43-1454A6EAEF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 Placeholder 3">
            <a:extLst>
              <a:ext uri="{FF2B5EF4-FFF2-40B4-BE49-F238E27FC236}">
                <a16:creationId xmlns:a16="http://schemas.microsoft.com/office/drawing/2014/main" id="{A2E88D75-EF1C-585F-CE2A-2B94CC03E9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570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extLst>
              <p:ext uri="{D42A27DB-BD31-4B8C-83A1-F6EECF244321}">
                <p14:modId xmlns:p14="http://schemas.microsoft.com/office/powerpoint/2010/main" val="3414356980"/>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US" sz="1600" dirty="0"/>
                        <a:t>AES encryption</a:t>
                      </a:r>
                      <a:endParaRPr sz="1600" dirty="0"/>
                    </a:p>
                    <a:p>
                      <a:pPr marL="457200" lvl="0" indent="-330200" algn="l" rtl="0">
                        <a:spcBef>
                          <a:spcPts val="0"/>
                        </a:spcBef>
                        <a:spcAft>
                          <a:spcPts val="0"/>
                        </a:spcAft>
                        <a:buClr>
                          <a:schemeClr val="dk1"/>
                        </a:buClr>
                        <a:buSzPts val="1600"/>
                        <a:buChar char="●"/>
                      </a:pPr>
                      <a:r>
                        <a:rPr lang="en" sz="1600" dirty="0">
                          <a:solidFill>
                            <a:schemeClr val="dk1"/>
                          </a:solidFill>
                        </a:rPr>
                        <a:t>Stream ciphers and block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999B-E74C-C258-8ACF-880D7AABC9EB}"/>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2A382CBE-C33A-6C0D-D3E5-574855A582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14079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514E-D587-D59A-C1FB-DA8BA10C388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D7E4D3B-20D1-BA50-A818-94FBDAA921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17299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45391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30831282"/>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Introduction to Cryptography</a:t>
            </a:r>
            <a:endParaRPr sz="2000" dirty="0"/>
          </a:p>
          <a:p>
            <a:pPr marL="914400" lvl="1" indent="-317500" algn="l" rtl="0">
              <a:spcBef>
                <a:spcPts val="0"/>
              </a:spcBef>
              <a:spcAft>
                <a:spcPts val="0"/>
              </a:spcAft>
              <a:buSzPts val="1400"/>
              <a:buChar char="○"/>
            </a:pPr>
            <a:r>
              <a:rPr lang="en" sz="1800" dirty="0"/>
              <a:t>What is cryptography?</a:t>
            </a:r>
            <a:endParaRPr sz="1800" dirty="0"/>
          </a:p>
          <a:p>
            <a:pPr marL="914400" lvl="1" indent="-317500" algn="l" rtl="0">
              <a:spcBef>
                <a:spcPts val="0"/>
              </a:spcBef>
              <a:spcAft>
                <a:spcPts val="0"/>
              </a:spcAft>
              <a:buSzPts val="1400"/>
              <a:buChar char="○"/>
            </a:pPr>
            <a:r>
              <a:rPr lang="en" sz="1800" dirty="0"/>
              <a:t>Definitions</a:t>
            </a:r>
            <a:endParaRPr sz="1800" dirty="0"/>
          </a:p>
          <a:p>
            <a:pPr lvl="1"/>
            <a:r>
              <a:rPr lang="en" sz="1800" dirty="0"/>
              <a:t>Building blocks of cryptography</a:t>
            </a:r>
          </a:p>
          <a:p>
            <a:pPr lvl="1"/>
            <a:r>
              <a:rPr lang="en-US" sz="18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914400" lvl="1" indent="-317500" algn="l" rtl="0">
              <a:spcBef>
                <a:spcPts val="0"/>
              </a:spcBef>
              <a:spcAft>
                <a:spcPts val="0"/>
              </a:spcAft>
              <a:buSzPts val="1400"/>
              <a:buChar char="○"/>
            </a:pPr>
            <a:r>
              <a:rPr lang="en" sz="1600" dirty="0"/>
              <a:t>Carol and Dave can also join the party later</a:t>
            </a:r>
            <a:endParaRPr sz="16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TotalTime>
  <Words>4537</Words>
  <Application>Microsoft Macintosh PowerPoint</Application>
  <PresentationFormat>On-screen Show (16:9)</PresentationFormat>
  <Paragraphs>969</Paragraphs>
  <Slides>60</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-apple-system</vt:lpstr>
      <vt:lpstr>Google Sans</vt:lpstr>
      <vt:lpstr>Arial</vt:lpstr>
      <vt:lpstr>Courier New</vt:lpstr>
      <vt:lpstr>CS 161</vt:lpstr>
      <vt:lpstr>Intro to Cryptography</vt:lpstr>
      <vt:lpstr>Announcements</vt:lpstr>
      <vt:lpstr>Cunning Plan Today: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PowerPoint Presentation</vt:lpstr>
      <vt:lpstr>Cryptography Roadmap</vt:lpstr>
      <vt:lpstr>PowerPoint Presentation</vt:lpstr>
      <vt:lpstr>Building Blocks of Cryptography</vt:lpstr>
      <vt:lpstr>PowerPoint Presentation</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14</cp:revision>
  <dcterms:modified xsi:type="dcterms:W3CDTF">2023-08-21T12:56:16Z</dcterms:modified>
</cp:coreProperties>
</file>